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14"/>
  </p:notesMasterIdLst>
  <p:sldIdLst>
    <p:sldId id="256" r:id="rId3"/>
    <p:sldId id="264" r:id="rId4"/>
    <p:sldId id="265" r:id="rId5"/>
    <p:sldId id="301" r:id="rId6"/>
    <p:sldId id="302" r:id="rId7"/>
    <p:sldId id="305" r:id="rId8"/>
    <p:sldId id="306" r:id="rId9"/>
    <p:sldId id="307" r:id="rId10"/>
    <p:sldId id="308" r:id="rId11"/>
    <p:sldId id="295" r:id="rId12"/>
    <p:sldId id="271" r:id="rId13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5"/>
      <p:bold r:id="rId16"/>
      <p:italic r:id="rId17"/>
      <p:boldItalic r:id="rId18"/>
    </p:embeddedFont>
    <p:embeddedFont>
      <p:font typeface="Helvetica" panose="020B0604020202020204" pitchFamily="34" charset="0"/>
      <p:regular r:id="rId19"/>
      <p:bold r:id="rId20"/>
      <p:italic r:id="rId21"/>
      <p:boldItalic r:id="rId22"/>
    </p:embeddedFont>
    <p:embeddedFont>
      <p:font typeface="Merriweather" panose="00000500000000000000" pitchFamily="2" charset="0"/>
      <p:regular r:id="rId23"/>
      <p:bold r:id="rId24"/>
      <p:italic r:id="rId25"/>
      <p:boldItalic r:id="rId26"/>
    </p:embeddedFont>
    <p:embeddedFont>
      <p:font typeface="Proxima Nova" panose="02020500000000000000" charset="0"/>
      <p:regular r:id="rId27"/>
      <p:bold r:id="rId28"/>
      <p:italic r:id="rId29"/>
      <p:boldItalic r:id="rId30"/>
    </p:embeddedFont>
    <p:embeddedFont>
      <p:font typeface="Proxima Nova Semibold" panose="02020500000000000000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400"/>
    <a:srgbClr val="BD5F1D"/>
    <a:srgbClr val="4472C4"/>
    <a:srgbClr val="548037"/>
    <a:srgbClr val="FBFEFA"/>
    <a:srgbClr val="CFCFCF"/>
    <a:srgbClr val="ED7D31"/>
    <a:srgbClr val="FFFFFF"/>
    <a:srgbClr val="8A45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5267" autoAdjust="0"/>
  </p:normalViewPr>
  <p:slideViewPr>
    <p:cSldViewPr snapToGrid="0">
      <p:cViewPr varScale="1">
        <p:scale>
          <a:sx n="139" d="100"/>
          <a:sy n="139" d="100"/>
        </p:scale>
        <p:origin x="708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c8d94f881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3c8d94f881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D9DA659C-8DDC-EA85-E268-55B324E69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5DB0EC9B-A367-DB09-E839-63007D132A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3DDF5725-8BF2-D7A9-E2DB-F61418AA7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87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E9E3C1BB-38D8-FA4F-AC62-16CA5AF09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c8d94f881_2_41:notes">
            <a:extLst>
              <a:ext uri="{FF2B5EF4-FFF2-40B4-BE49-F238E27FC236}">
                <a16:creationId xmlns:a16="http://schemas.microsoft.com/office/drawing/2014/main" id="{F385E8EF-EE22-0B65-30E4-6A91006F4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3c8d94f881_2_41:notes">
            <a:extLst>
              <a:ext uri="{FF2B5EF4-FFF2-40B4-BE49-F238E27FC236}">
                <a16:creationId xmlns:a16="http://schemas.microsoft.com/office/drawing/2014/main" id="{28B6A82F-50E4-13AD-849B-6132A69BD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62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d946f14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13d946f14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8441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7639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916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717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7970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4596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rgbClr val="562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528750" y="1163975"/>
            <a:ext cx="64173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Proxima Nova Semibold"/>
              <a:buNone/>
              <a:defRPr sz="6200" i="0" u="none" strike="noStrike" cap="non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517775" y="2575950"/>
            <a:ext cx="6417300" cy="69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R="0"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2pPr>
            <a:lvl3pPr marR="0"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3pPr>
            <a:lvl4pPr marR="0"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4pPr>
            <a:lvl5pPr marR="0"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5pPr>
            <a:lvl6pPr marR="0"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6pPr>
            <a:lvl7pPr marR="0"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7pPr>
            <a:lvl8pPr marR="0"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8pPr>
            <a:lvl9pPr marR="0"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7477" y="3952151"/>
            <a:ext cx="1924274" cy="5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Two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700" y="722207"/>
            <a:ext cx="61983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311700" y="1239150"/>
            <a:ext cx="36588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4304925" y="1239150"/>
            <a:ext cx="36588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Opener: Grey">
  <p:cSld name="Section Header – Grey_1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44170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44170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352825" y="1327875"/>
            <a:ext cx="5227500" cy="84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Proxima Nova"/>
              <a:buNone/>
              <a:defRPr sz="4200" b="1" i="0" u="none" strike="noStrike" cap="none"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352825" y="2278425"/>
            <a:ext cx="5227500" cy="79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None/>
              <a:defRPr sz="2400" i="0" u="none" strike="noStrike" cap="none">
                <a:solidFill>
                  <a:srgbClr val="562100"/>
                </a:solidFill>
              </a:defRPr>
            </a:lvl1pPr>
            <a:lvl2pPr marR="0"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2pPr>
            <a:lvl3pPr marR="0"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00" y="722207"/>
            <a:ext cx="61983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311700" y="1239156"/>
            <a:ext cx="61983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for use with images)">
  <p:cSld name="Title Only (for use with images)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00" y="729302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Only (for use with images)">
  <p:cSld name="Caption Only (for use with images)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body" idx="1"/>
          </p:nvPr>
        </p:nvSpPr>
        <p:spPr>
          <a:xfrm>
            <a:off x="311700" y="4154375"/>
            <a:ext cx="6962400" cy="38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833100" y="1258525"/>
            <a:ext cx="7325400" cy="19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Font typeface="Proxima Nova"/>
              <a:buNone/>
              <a:defRPr sz="120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>
            <a:off x="833100" y="3152225"/>
            <a:ext cx="7325400" cy="13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roxima Nova"/>
              <a:buNone/>
              <a:defRPr sz="1700" i="0" u="none" strike="noStrike" cap="none">
                <a:solidFill>
                  <a:srgbClr val="000000"/>
                </a:solidFill>
              </a:defRPr>
            </a:lvl1pPr>
            <a:lvl2pPr marL="914400" marR="0" lvl="1" indent="-3238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  <a:defRPr sz="1500" i="0" u="none" strike="noStrike" cap="none">
                <a:solidFill>
                  <a:srgbClr val="000000"/>
                </a:solidFill>
              </a:defRPr>
            </a:lvl2pPr>
            <a:lvl3pPr marL="1371600" marR="0" lvl="2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 sz="13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722208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294908"/>
            <a:ext cx="85206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cxnSp>
        <p:nvCxnSpPr>
          <p:cNvPr id="53" name="Google Shape;53;p13"/>
          <p:cNvCxnSpPr/>
          <p:nvPr/>
        </p:nvCxnSpPr>
        <p:spPr>
          <a:xfrm rot="10800000" flipH="1">
            <a:off x="329100" y="563849"/>
            <a:ext cx="8485800" cy="10125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13"/>
          <p:cNvSpPr txBox="1"/>
          <p:nvPr/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7475" y="149926"/>
            <a:ext cx="908060" cy="27976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ctrTitle"/>
          </p:nvPr>
        </p:nvSpPr>
        <p:spPr>
          <a:xfrm>
            <a:off x="538500" y="1825087"/>
            <a:ext cx="80670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dirty="0"/>
              <a:t>Image Based Price Estimation Model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020CB-4BC4-98DB-2B7A-A5160C80500B}"/>
              </a:ext>
            </a:extLst>
          </p:cNvPr>
          <p:cNvSpPr txBox="1"/>
          <p:nvPr/>
        </p:nvSpPr>
        <p:spPr>
          <a:xfrm>
            <a:off x="538500" y="3730305"/>
            <a:ext cx="54944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CSE 498: Deep Learning</a:t>
            </a:r>
          </a:p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Sponsor: Dr. Parv Venkitasubramaniam</a:t>
            </a:r>
          </a:p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Yan Huang, Vyshnavi Kondapalli, Xiang Gao, Lauri Soome</a:t>
            </a:r>
          </a:p>
          <a:p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94F5AADC-5586-5851-C81F-AC1B51796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E81554C6-2952-424C-B575-A7EB566F1D26}"/>
              </a:ext>
            </a:extLst>
          </p:cNvPr>
          <p:cNvSpPr txBox="1">
            <a:spLocks/>
          </p:cNvSpPr>
          <p:nvPr/>
        </p:nvSpPr>
        <p:spPr>
          <a:xfrm>
            <a:off x="1677545" y="-66343"/>
            <a:ext cx="64587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Challenge &amp; Opportunity</a:t>
            </a:r>
            <a:endParaRPr lang="en-US" sz="3000" dirty="0">
              <a:latin typeface="+mj-lt"/>
            </a:endParaRPr>
          </a:p>
        </p:txBody>
      </p:sp>
      <p:sp>
        <p:nvSpPr>
          <p:cNvPr id="5" name="Google Shape;174;p31">
            <a:extLst>
              <a:ext uri="{FF2B5EF4-FFF2-40B4-BE49-F238E27FC236}">
                <a16:creationId xmlns:a16="http://schemas.microsoft.com/office/drawing/2014/main" id="{8FB5CF27-844E-1B1B-957B-62A7FE28E7F7}"/>
              </a:ext>
            </a:extLst>
          </p:cNvPr>
          <p:cNvSpPr txBox="1">
            <a:spLocks/>
          </p:cNvSpPr>
          <p:nvPr/>
        </p:nvSpPr>
        <p:spPr>
          <a:xfrm>
            <a:off x="1003777" y="908550"/>
            <a:ext cx="7033318" cy="402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US" sz="2000" kern="100" dirty="0">
                <a:solidFill>
                  <a:srgbClr val="BD5F1D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1. Model Scope Definition</a:t>
            </a:r>
          </a:p>
          <a:p>
            <a:pPr marL="285750" lvl="0" indent="-285750">
              <a:lnSpc>
                <a:spcPct val="107000"/>
              </a:lnSpc>
              <a:buClr>
                <a:srgbClr val="4472C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400" kern="1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Collaborated with a musical instructor to identify important guitar part for price prediction.</a:t>
            </a:r>
          </a:p>
          <a:p>
            <a:pPr marL="457200">
              <a:lnSpc>
                <a:spcPct val="107000"/>
              </a:lnSpc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lvl="0">
              <a:lnSpc>
                <a:spcPct val="107000"/>
              </a:lnSpc>
            </a:pPr>
            <a:r>
              <a:rPr lang="en-US" sz="2000" kern="100" dirty="0">
                <a:solidFill>
                  <a:srgbClr val="BD5F1D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2. Isolate Essential Component</a:t>
            </a:r>
          </a:p>
          <a:p>
            <a:pPr marL="285750" indent="-285750">
              <a:lnSpc>
                <a:spcPct val="107000"/>
              </a:lnSpc>
              <a:buClr>
                <a:srgbClr val="4472C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400" kern="100" dirty="0">
                <a:solidFill>
                  <a:srgbClr val="4472C4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Developed a heuristic algorithm to exclusively crop the top soundboard of guitar images.</a:t>
            </a:r>
          </a:p>
          <a:p>
            <a:pPr marL="457200">
              <a:lnSpc>
                <a:spcPct val="107000"/>
              </a:lnSpc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lvl="0">
              <a:lnSpc>
                <a:spcPct val="107000"/>
              </a:lnSpc>
            </a:pPr>
            <a:r>
              <a:rPr lang="en-US" sz="2000" kern="100" dirty="0">
                <a:solidFill>
                  <a:srgbClr val="BD5F1D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3. Image Noise Management</a:t>
            </a:r>
          </a:p>
          <a:p>
            <a:pPr marL="285750" indent="-285750">
              <a:lnSpc>
                <a:spcPct val="107000"/>
              </a:lnSpc>
              <a:buClr>
                <a:srgbClr val="4472C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400" kern="100" dirty="0">
                <a:solidFill>
                  <a:srgbClr val="4472C4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Applied data augmentation with </a:t>
            </a:r>
            <a:r>
              <a:rPr lang="en-US" sz="1400" kern="100" dirty="0" err="1">
                <a:solidFill>
                  <a:srgbClr val="4472C4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torchvision.transforms</a:t>
            </a:r>
            <a:r>
              <a:rPr lang="en-US" sz="1400" kern="100" dirty="0">
                <a:solidFill>
                  <a:srgbClr val="4472C4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to correct for variations in images (perspective, light intensity, and angle).</a:t>
            </a:r>
          </a:p>
          <a:p>
            <a:pPr>
              <a:lnSpc>
                <a:spcPct val="107000"/>
              </a:lnSpc>
            </a:pPr>
            <a:endParaRPr lang="en-US" sz="1400" kern="100" dirty="0">
              <a:solidFill>
                <a:srgbClr val="548037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2000" kern="100" dirty="0">
                <a:solidFill>
                  <a:srgbClr val="BD5F1D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4. Low Prediction Accuracy</a:t>
            </a:r>
          </a:p>
          <a:p>
            <a:pPr marL="285750" indent="-285750">
              <a:lnSpc>
                <a:spcPct val="107000"/>
              </a:lnSpc>
              <a:buClr>
                <a:srgbClr val="4472C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400" kern="100" dirty="0">
                <a:solidFill>
                  <a:srgbClr val="4472C4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Expand the dataset with diverse data types, including audio.</a:t>
            </a: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sz="16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2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CB621128-0471-42F7-8FD4-E14AFBF2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>
            <a:extLst>
              <a:ext uri="{FF2B5EF4-FFF2-40B4-BE49-F238E27FC236}">
                <a16:creationId xmlns:a16="http://schemas.microsoft.com/office/drawing/2014/main" id="{8057CD70-4A0D-471C-838A-53E6385325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8500" y="1825087"/>
            <a:ext cx="80670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dirty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65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212039" y="3680623"/>
            <a:ext cx="2024987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 b="1" dirty="0">
                <a:solidFill>
                  <a:srgbClr val="8A4500"/>
                </a:solidFill>
              </a:rPr>
              <a:t>M.S Data Science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 b="1" dirty="0">
                <a:solidFill>
                  <a:srgbClr val="8A4500"/>
                </a:solidFill>
              </a:rPr>
              <a:t>yah423@lehigh.edu</a:t>
            </a:r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42977" y="735203"/>
            <a:ext cx="14753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 dirty="0">
                <a:solidFill>
                  <a:srgbClr val="8A4500"/>
                </a:solidFill>
              </a:rPr>
              <a:t>Yan H.</a:t>
            </a:r>
            <a:endParaRPr sz="2800" dirty="0">
              <a:solidFill>
                <a:srgbClr val="8A4500"/>
              </a:solidFill>
            </a:endParaRPr>
          </a:p>
        </p:txBody>
      </p:sp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13D3DBDC-6210-5D1E-C560-D6A9AA32AE1E}"/>
              </a:ext>
            </a:extLst>
          </p:cNvPr>
          <p:cNvSpPr txBox="1">
            <a:spLocks/>
          </p:cNvSpPr>
          <p:nvPr/>
        </p:nvSpPr>
        <p:spPr>
          <a:xfrm>
            <a:off x="2830476" y="-11797"/>
            <a:ext cx="371076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3000" dirty="0">
                <a:latin typeface="+mj-lt"/>
              </a:rPr>
              <a:t>Meet the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6A051-5D09-5B94-92F3-AA366550CCAF}"/>
              </a:ext>
            </a:extLst>
          </p:cNvPr>
          <p:cNvSpPr txBox="1"/>
          <p:nvPr/>
        </p:nvSpPr>
        <p:spPr>
          <a:xfrm>
            <a:off x="7205401" y="733420"/>
            <a:ext cx="1698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8A4500"/>
                </a:solidFill>
                <a:effectLst/>
                <a:uLnTx/>
                <a:uFillTx/>
                <a:latin typeface="Proxima Nova"/>
                <a:sym typeface="Proxima Nova"/>
              </a:rPr>
              <a:t>Lauri S.</a:t>
            </a:r>
            <a:endParaRPr lang="en-US" sz="1200" dirty="0">
              <a:solidFill>
                <a:srgbClr val="8A45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C8F18-8EC3-9FEE-0FCD-5DF264E46D87}"/>
              </a:ext>
            </a:extLst>
          </p:cNvPr>
          <p:cNvSpPr txBox="1"/>
          <p:nvPr/>
        </p:nvSpPr>
        <p:spPr>
          <a:xfrm>
            <a:off x="4954953" y="741441"/>
            <a:ext cx="1698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8A4500"/>
                </a:solidFill>
                <a:effectLst/>
                <a:uLnTx/>
                <a:uFillTx/>
                <a:latin typeface="Proxima Nova"/>
                <a:sym typeface="Proxima Nova"/>
              </a:rPr>
              <a:t>Xiang G.</a:t>
            </a:r>
            <a:endParaRPr lang="en-US" sz="1200" dirty="0">
              <a:solidFill>
                <a:srgbClr val="8A45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A8B23-9554-B25B-8DAD-8727362DDD73}"/>
              </a:ext>
            </a:extLst>
          </p:cNvPr>
          <p:cNvSpPr txBox="1"/>
          <p:nvPr/>
        </p:nvSpPr>
        <p:spPr>
          <a:xfrm>
            <a:off x="2224577" y="744554"/>
            <a:ext cx="240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8A4500"/>
                </a:solidFill>
                <a:effectLst/>
                <a:uLnTx/>
                <a:uFillTx/>
                <a:latin typeface="Proxima Nova"/>
                <a:sym typeface="Proxima Nova"/>
              </a:rPr>
              <a:t>Vyshnavi K.</a:t>
            </a:r>
            <a:endParaRPr lang="en-US" sz="1200" dirty="0">
              <a:solidFill>
                <a:srgbClr val="8A4500"/>
              </a:solidFill>
            </a:endParaRPr>
          </a:p>
        </p:txBody>
      </p:sp>
      <p:pic>
        <p:nvPicPr>
          <p:cNvPr id="16" name="Picture 15" descr="A person in a suit and tie&#10;&#10;Description automatically generated">
            <a:extLst>
              <a:ext uri="{FF2B5EF4-FFF2-40B4-BE49-F238E27FC236}">
                <a16:creationId xmlns:a16="http://schemas.microsoft.com/office/drawing/2014/main" id="{70033DB7-907F-FCEC-8A8D-845CF0221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89" y="1463296"/>
            <a:ext cx="1417591" cy="2025862"/>
          </a:xfrm>
          <a:prstGeom prst="rect">
            <a:avLst/>
          </a:prstGeom>
        </p:spPr>
      </p:pic>
      <p:pic>
        <p:nvPicPr>
          <p:cNvPr id="20" name="Picture 19" descr="A person in a white shirt&#10;&#10;Description automatically generated">
            <a:extLst>
              <a:ext uri="{FF2B5EF4-FFF2-40B4-BE49-F238E27FC236}">
                <a16:creationId xmlns:a16="http://schemas.microsoft.com/office/drawing/2014/main" id="{5E0BF1E6-C5A4-3A37-43AA-063375CB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698" y="1607457"/>
            <a:ext cx="1737539" cy="1737539"/>
          </a:xfrm>
          <a:prstGeom prst="rect">
            <a:avLst/>
          </a:prstGeom>
        </p:spPr>
      </p:pic>
      <p:pic>
        <p:nvPicPr>
          <p:cNvPr id="22" name="Picture 21" descr="A person in a black hoodie&#10;&#10;Description automatically generated">
            <a:extLst>
              <a:ext uri="{FF2B5EF4-FFF2-40B4-BE49-F238E27FC236}">
                <a16:creationId xmlns:a16="http://schemas.microsoft.com/office/drawing/2014/main" id="{A87C11BD-C8CC-DC41-EBDA-F4C699FB6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006" y="1534166"/>
            <a:ext cx="1288411" cy="1932616"/>
          </a:xfrm>
          <a:prstGeom prst="rect">
            <a:avLst/>
          </a:prstGeom>
        </p:spPr>
      </p:pic>
      <p:sp>
        <p:nvSpPr>
          <p:cNvPr id="23" name="Google Shape;163;p30">
            <a:extLst>
              <a:ext uri="{FF2B5EF4-FFF2-40B4-BE49-F238E27FC236}">
                <a16:creationId xmlns:a16="http://schemas.microsoft.com/office/drawing/2014/main" id="{9518D6A0-5613-9EB4-659C-C055E37EEB9E}"/>
              </a:ext>
            </a:extLst>
          </p:cNvPr>
          <p:cNvSpPr txBox="1">
            <a:spLocks/>
          </p:cNvSpPr>
          <p:nvPr/>
        </p:nvSpPr>
        <p:spPr>
          <a:xfrm>
            <a:off x="2423126" y="3680623"/>
            <a:ext cx="2026736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8A45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8A4500"/>
                </a:solidFill>
              </a:rPr>
              <a:t>vyk223@lehigh.edu</a:t>
            </a:r>
          </a:p>
        </p:txBody>
      </p:sp>
      <p:sp>
        <p:nvSpPr>
          <p:cNvPr id="24" name="Google Shape;163;p30">
            <a:extLst>
              <a:ext uri="{FF2B5EF4-FFF2-40B4-BE49-F238E27FC236}">
                <a16:creationId xmlns:a16="http://schemas.microsoft.com/office/drawing/2014/main" id="{04776968-31EA-5D8C-1B54-AC0C25895FC6}"/>
              </a:ext>
            </a:extLst>
          </p:cNvPr>
          <p:cNvSpPr txBox="1">
            <a:spLocks/>
          </p:cNvSpPr>
          <p:nvPr/>
        </p:nvSpPr>
        <p:spPr>
          <a:xfrm>
            <a:off x="4777022" y="3680623"/>
            <a:ext cx="1949963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8A45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8A4500"/>
                </a:solidFill>
              </a:rPr>
              <a:t>xig423@lehigh.edu</a:t>
            </a:r>
          </a:p>
        </p:txBody>
      </p:sp>
      <p:sp>
        <p:nvSpPr>
          <p:cNvPr id="25" name="Google Shape;163;p30">
            <a:extLst>
              <a:ext uri="{FF2B5EF4-FFF2-40B4-BE49-F238E27FC236}">
                <a16:creationId xmlns:a16="http://schemas.microsoft.com/office/drawing/2014/main" id="{E4D59FE6-D893-9A5A-7549-2838E243B8A3}"/>
              </a:ext>
            </a:extLst>
          </p:cNvPr>
          <p:cNvSpPr txBox="1">
            <a:spLocks/>
          </p:cNvSpPr>
          <p:nvPr/>
        </p:nvSpPr>
        <p:spPr>
          <a:xfrm>
            <a:off x="7054146" y="3680623"/>
            <a:ext cx="1949963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8A45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8A4500"/>
                </a:solidFill>
              </a:rPr>
              <a:t>las623@lehigh.edu</a:t>
            </a:r>
          </a:p>
        </p:txBody>
      </p:sp>
      <p:pic>
        <p:nvPicPr>
          <p:cNvPr id="27" name="Picture 26" descr="A person with long hair wearing glasses&#10;&#10;Description automatically generated">
            <a:extLst>
              <a:ext uri="{FF2B5EF4-FFF2-40B4-BE49-F238E27FC236}">
                <a16:creationId xmlns:a16="http://schemas.microsoft.com/office/drawing/2014/main" id="{06CAE8F2-E051-847D-74A2-D4308DB12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45" y="1545721"/>
            <a:ext cx="1322157" cy="19133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648556" y="799096"/>
            <a:ext cx="89148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solidFill>
                  <a:srgbClr val="8A45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Musical Instruments &amp; Pre-Owned Marketplace</a:t>
            </a:r>
            <a:endParaRPr sz="2800" dirty="0">
              <a:solidFill>
                <a:srgbClr val="8A45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20600E80-7D44-0D0A-84A7-FE9597C4CD56}"/>
              </a:ext>
            </a:extLst>
          </p:cNvPr>
          <p:cNvSpPr txBox="1">
            <a:spLocks/>
          </p:cNvSpPr>
          <p:nvPr/>
        </p:nvSpPr>
        <p:spPr>
          <a:xfrm>
            <a:off x="922423" y="1609989"/>
            <a:ext cx="6846540" cy="2941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sz="1800" dirty="0">
                <a:solidFill>
                  <a:srgbClr val="333333"/>
                </a:solidFill>
              </a:rPr>
              <a:t>About 50% of all students drop out of music lessons and activities by the time they turn 17 years old.</a:t>
            </a: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sz="1800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sz="1800" dirty="0">
                <a:solidFill>
                  <a:srgbClr val="333333"/>
                </a:solidFill>
              </a:rPr>
              <a:t>The pricing of musical instruments is complex, posing challenges for beginners to navigate.</a:t>
            </a: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sz="1800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sz="1800" dirty="0">
                <a:solidFill>
                  <a:srgbClr val="333333"/>
                </a:solidFill>
              </a:rPr>
              <a:t>A potential market between individuals discontinuing musical pursuits and those newly interested in engaging musical activities.</a:t>
            </a:r>
          </a:p>
        </p:txBody>
      </p:sp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3121335" y="-11797"/>
            <a:ext cx="34199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M</a:t>
            </a:r>
            <a:r>
              <a:rPr lang="en-US" sz="3000" dirty="0">
                <a:latin typeface="+mj-lt"/>
              </a:rPr>
              <a:t>otivation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1300554" y="768354"/>
            <a:ext cx="6295384" cy="1507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solidFill>
                  <a:srgbClr val="8A45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to assist both beginners and sellers in determining a fair price for used musical instruments?</a:t>
            </a:r>
          </a:p>
        </p:txBody>
      </p:sp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3121335" y="-11797"/>
            <a:ext cx="34199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Question</a:t>
            </a:r>
            <a:endParaRPr lang="en-US" sz="3000" dirty="0">
              <a:latin typeface="+mj-lt"/>
            </a:endParaRPr>
          </a:p>
        </p:txBody>
      </p:sp>
      <p:pic>
        <p:nvPicPr>
          <p:cNvPr id="1026" name="Picture 2" descr="YouTube guitar builder Burls Art melts down 1,600 RadioShack dollar coins  and turns them into a very cool lap steel guitar">
            <a:extLst>
              <a:ext uri="{FF2B5EF4-FFF2-40B4-BE49-F238E27FC236}">
                <a16:creationId xmlns:a16="http://schemas.microsoft.com/office/drawing/2014/main" id="{C5EE8445-958F-68BB-8935-A8414237A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246" y="1462266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16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2564445" y="-11797"/>
            <a:ext cx="39767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Project Profile</a:t>
            </a:r>
            <a:endParaRPr lang="en-US" sz="3000" dirty="0">
              <a:latin typeface="+mj-lt"/>
            </a:endParaRPr>
          </a:p>
        </p:txBody>
      </p:sp>
      <p:sp>
        <p:nvSpPr>
          <p:cNvPr id="6" name="Google Shape;174;p31">
            <a:extLst>
              <a:ext uri="{FF2B5EF4-FFF2-40B4-BE49-F238E27FC236}">
                <a16:creationId xmlns:a16="http://schemas.microsoft.com/office/drawing/2014/main" id="{01D84622-0DBA-8B2F-2CFC-A6BDA89E9A64}"/>
              </a:ext>
            </a:extLst>
          </p:cNvPr>
          <p:cNvSpPr txBox="1">
            <a:spLocks/>
          </p:cNvSpPr>
          <p:nvPr/>
        </p:nvSpPr>
        <p:spPr>
          <a:xfrm>
            <a:off x="949924" y="1101057"/>
            <a:ext cx="6846540" cy="384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sz="2800" dirty="0">
                <a:solidFill>
                  <a:srgbClr val="8A4500"/>
                </a:solidFill>
              </a:rPr>
              <a:t>Goal:</a:t>
            </a:r>
            <a:r>
              <a:rPr lang="en-US" sz="1800" dirty="0">
                <a:solidFill>
                  <a:srgbClr val="333333"/>
                </a:solidFill>
              </a:rPr>
              <a:t> Determine the value of used acoustic guitars.</a:t>
            </a: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sz="1800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sz="1800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8A4500"/>
                </a:solidFill>
              </a:rPr>
              <a:t>Methodology:</a:t>
            </a:r>
            <a:r>
              <a:rPr lang="en-US" sz="1800" dirty="0">
                <a:solidFill>
                  <a:srgbClr val="333333"/>
                </a:solidFill>
              </a:rPr>
              <a:t> Develop deep learning models to estimate prices using images of used guitars.</a:t>
            </a: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sz="1800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sz="1800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8A4500"/>
                </a:solidFill>
              </a:rPr>
              <a:t>Dataset:</a:t>
            </a:r>
            <a:r>
              <a:rPr lang="en-US" sz="1800" dirty="0">
                <a:solidFill>
                  <a:srgbClr val="333333"/>
                </a:solidFill>
              </a:rPr>
              <a:t> Compile guitar images and relevant details (condition, brand, price) scraped from Guitar Center's website.</a:t>
            </a:r>
          </a:p>
        </p:txBody>
      </p:sp>
    </p:spTree>
    <p:extLst>
      <p:ext uri="{BB962C8B-B14F-4D97-AF65-F5344CB8AC3E}">
        <p14:creationId xmlns:p14="http://schemas.microsoft.com/office/powerpoint/2010/main" val="400423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2378815" y="-38843"/>
            <a:ext cx="50493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Algorithm &amp; Model</a:t>
            </a:r>
            <a:endParaRPr lang="en-US" sz="3000" dirty="0">
              <a:latin typeface="+mj-lt"/>
            </a:endParaRPr>
          </a:p>
        </p:txBody>
      </p:sp>
      <p:sp>
        <p:nvSpPr>
          <p:cNvPr id="3" name="Google Shape;174;p31">
            <a:extLst>
              <a:ext uri="{FF2B5EF4-FFF2-40B4-BE49-F238E27FC236}">
                <a16:creationId xmlns:a16="http://schemas.microsoft.com/office/drawing/2014/main" id="{5CEC45B2-7AF0-5CF2-23C6-D6A902576D8A}"/>
              </a:ext>
            </a:extLst>
          </p:cNvPr>
          <p:cNvSpPr txBox="1">
            <a:spLocks/>
          </p:cNvSpPr>
          <p:nvPr/>
        </p:nvSpPr>
        <p:spPr>
          <a:xfrm>
            <a:off x="949924" y="1197310"/>
            <a:ext cx="6846540" cy="335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8A4500"/>
                </a:solidFill>
              </a:rPr>
              <a:t>Price Binning: </a:t>
            </a:r>
            <a:r>
              <a:rPr lang="en-US" sz="1400" b="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Segmentation of prices into 8 distinct price ranges.</a:t>
            </a: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dirty="0">
              <a:solidFill>
                <a:srgbClr val="8A4500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8A4500"/>
                </a:solidFill>
              </a:rPr>
              <a:t>Tabular Model:</a:t>
            </a:r>
            <a:r>
              <a:rPr lang="en-US" sz="1600" dirty="0">
                <a:solidFill>
                  <a:srgbClr val="333333"/>
                </a:solidFill>
              </a:rPr>
              <a:t>  </a:t>
            </a:r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Four-Layer Fully Connected Network with Dropout.</a:t>
            </a:r>
            <a:endParaRPr lang="en-US" sz="1800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8A4500"/>
                </a:solidFill>
              </a:rPr>
              <a:t>Image Model: </a:t>
            </a:r>
            <a:r>
              <a:rPr lang="en-US" sz="1400" b="0" dirty="0" err="1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ResNet</a:t>
            </a:r>
            <a:r>
              <a:rPr lang="en-US" sz="1400" b="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, </a:t>
            </a:r>
            <a:r>
              <a:rPr lang="en-US" sz="1400" b="0" dirty="0" err="1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SqueezeNet</a:t>
            </a:r>
            <a:r>
              <a:rPr lang="en-US" sz="1400" b="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, </a:t>
            </a:r>
            <a:r>
              <a:rPr lang="en-US" sz="1400" b="0" dirty="0" err="1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DenseNet</a:t>
            </a:r>
            <a:r>
              <a:rPr lang="en-US" sz="1400" b="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, and VGG16.</a:t>
            </a:r>
          </a:p>
          <a:p>
            <a:pPr>
              <a:buClr>
                <a:srgbClr val="333333"/>
              </a:buClr>
            </a:pPr>
            <a:endParaRPr lang="en-US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8A4500"/>
                </a:solidFill>
              </a:rPr>
              <a:t>Ensemble Model: </a:t>
            </a:r>
            <a:r>
              <a:rPr lang="en-US" sz="1400" b="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Integration of tabular and image models, adding two fully connected layers for classification tasks.</a:t>
            </a:r>
          </a:p>
        </p:txBody>
      </p:sp>
    </p:spTree>
    <p:extLst>
      <p:ext uri="{BB962C8B-B14F-4D97-AF65-F5344CB8AC3E}">
        <p14:creationId xmlns:p14="http://schemas.microsoft.com/office/powerpoint/2010/main" val="4228273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3080084" y="-52593"/>
            <a:ext cx="50493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Architecture</a:t>
            </a:r>
            <a:endParaRPr lang="en-US" sz="30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650FB-5325-C01E-97EB-543DBDF39CB1}"/>
              </a:ext>
            </a:extLst>
          </p:cNvPr>
          <p:cNvSpPr txBox="1"/>
          <p:nvPr/>
        </p:nvSpPr>
        <p:spPr>
          <a:xfrm>
            <a:off x="220009" y="941902"/>
            <a:ext cx="187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3400"/>
                </a:solidFill>
              </a:rPr>
              <a:t>Tabular Data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FF0275-43BA-B76D-F17E-BF054192E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18" y="1378833"/>
            <a:ext cx="1247775" cy="299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559EE0-253D-E65D-6E24-376A882A9273}"/>
              </a:ext>
            </a:extLst>
          </p:cNvPr>
          <p:cNvSpPr txBox="1"/>
          <p:nvPr/>
        </p:nvSpPr>
        <p:spPr>
          <a:xfrm>
            <a:off x="2001828" y="941902"/>
            <a:ext cx="187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663400"/>
                </a:solidFill>
              </a:rPr>
              <a:t>ResNet</a:t>
            </a:r>
            <a:r>
              <a:rPr lang="en-US" b="1" dirty="0">
                <a:solidFill>
                  <a:srgbClr val="663400"/>
                </a:solidFill>
              </a:rPr>
              <a:t>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B3A98-C81E-BA2C-AE0F-F0851C3FF169}"/>
              </a:ext>
            </a:extLst>
          </p:cNvPr>
          <p:cNvSpPr txBox="1"/>
          <p:nvPr/>
        </p:nvSpPr>
        <p:spPr>
          <a:xfrm>
            <a:off x="3378013" y="933422"/>
            <a:ext cx="187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663400"/>
                </a:solidFill>
              </a:rPr>
              <a:t>SqueezeNet</a:t>
            </a:r>
            <a:r>
              <a:rPr lang="en-US" b="1" dirty="0">
                <a:solidFill>
                  <a:srgbClr val="663400"/>
                </a:solidFill>
              </a:rPr>
              <a:t>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EF7B6B-68B5-482B-A1B9-224505379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453" y="1378833"/>
            <a:ext cx="1247775" cy="2247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ED77E2-6B8C-ED25-DA25-1DBB3D5A2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229" y="1378833"/>
            <a:ext cx="1247775" cy="2247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BC3DE2-9B57-21A3-C019-3D8FE19519BD}"/>
              </a:ext>
            </a:extLst>
          </p:cNvPr>
          <p:cNvSpPr txBox="1"/>
          <p:nvPr/>
        </p:nvSpPr>
        <p:spPr>
          <a:xfrm>
            <a:off x="5144938" y="924942"/>
            <a:ext cx="187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663400"/>
                </a:solidFill>
              </a:rPr>
              <a:t>DenseNet</a:t>
            </a:r>
            <a:r>
              <a:rPr lang="en-US" b="1" dirty="0">
                <a:solidFill>
                  <a:srgbClr val="663400"/>
                </a:solidFill>
              </a:rPr>
              <a:t> Model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6905CA9-82C8-8D76-5B36-E653028E6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1189" y="1378833"/>
            <a:ext cx="1247775" cy="2247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111864-9AD1-1CAD-F5E9-007FC5B324F9}"/>
              </a:ext>
            </a:extLst>
          </p:cNvPr>
          <p:cNvSpPr txBox="1"/>
          <p:nvPr/>
        </p:nvSpPr>
        <p:spPr>
          <a:xfrm>
            <a:off x="7021865" y="916462"/>
            <a:ext cx="187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3400"/>
                </a:solidFill>
              </a:rPr>
              <a:t>VGG16 Model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2E3F55-1583-534A-9C3C-DE61477EE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1325" y="1378833"/>
            <a:ext cx="12477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7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56C806-91E3-B361-BD86-0CEF61D7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673" y="921381"/>
            <a:ext cx="5202119" cy="3980627"/>
          </a:xfrm>
          <a:prstGeom prst="rect">
            <a:avLst/>
          </a:prstGeom>
        </p:spPr>
      </p:pic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3080084" y="-52593"/>
            <a:ext cx="50493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Architecture</a:t>
            </a:r>
            <a:endParaRPr lang="en-US" sz="30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2247D-1178-C5B3-FDFE-960BF30BFB53}"/>
              </a:ext>
            </a:extLst>
          </p:cNvPr>
          <p:cNvSpPr txBox="1"/>
          <p:nvPr/>
        </p:nvSpPr>
        <p:spPr>
          <a:xfrm>
            <a:off x="3174561" y="711309"/>
            <a:ext cx="187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3400"/>
                </a:solidFill>
              </a:rPr>
              <a:t>Ensemble Model</a:t>
            </a:r>
          </a:p>
        </p:txBody>
      </p:sp>
    </p:spTree>
    <p:extLst>
      <p:ext uri="{BB962C8B-B14F-4D97-AF65-F5344CB8AC3E}">
        <p14:creationId xmlns:p14="http://schemas.microsoft.com/office/powerpoint/2010/main" val="2821040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3251963" y="-52593"/>
            <a:ext cx="50493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Results</a:t>
            </a:r>
            <a:endParaRPr lang="en-US" sz="3000" dirty="0">
              <a:latin typeface="+mj-lt"/>
            </a:endParaRPr>
          </a:p>
        </p:txBody>
      </p:sp>
      <p:sp>
        <p:nvSpPr>
          <p:cNvPr id="3" name="Google Shape;174;p31">
            <a:extLst>
              <a:ext uri="{FF2B5EF4-FFF2-40B4-BE49-F238E27FC236}">
                <a16:creationId xmlns:a16="http://schemas.microsoft.com/office/drawing/2014/main" id="{D67384EC-6F3B-470A-3DDD-2B5B1642B50F}"/>
              </a:ext>
            </a:extLst>
          </p:cNvPr>
          <p:cNvSpPr txBox="1">
            <a:spLocks/>
          </p:cNvSpPr>
          <p:nvPr/>
        </p:nvSpPr>
        <p:spPr>
          <a:xfrm>
            <a:off x="1046175" y="3853687"/>
            <a:ext cx="6846540" cy="1070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>
              <a:buClr>
                <a:srgbClr val="333333"/>
              </a:buClr>
            </a:pPr>
            <a:r>
              <a:rPr lang="en-US" sz="1800" b="0" dirty="0">
                <a:solidFill>
                  <a:srgbClr val="663400"/>
                </a:solidFill>
                <a:highlight>
                  <a:srgbClr val="FFFFFF"/>
                </a:highlight>
                <a:latin typeface="+mj-lt"/>
              </a:rPr>
              <a:t>Achieved a model accuracy of 44%, with no performance gains from using an ensemble approach.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A7477-4779-584B-9863-9F5E823F0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98" y="877141"/>
            <a:ext cx="8187203" cy="27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5016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U Presentation Template: Version 1">
  <a:themeElements>
    <a:clrScheme name="Lehigh – 2018">
      <a:dk1>
        <a:srgbClr val="401C0F"/>
      </a:dk1>
      <a:lt1>
        <a:srgbClr val="FFFFFF"/>
      </a:lt1>
      <a:dk2>
        <a:srgbClr val="E5312F"/>
      </a:dk2>
      <a:lt2>
        <a:srgbClr val="FED13B"/>
      </a:lt2>
      <a:accent1>
        <a:srgbClr val="52A0D2"/>
      </a:accent1>
      <a:accent2>
        <a:srgbClr val="C4BDB3"/>
      </a:accent2>
      <a:accent3>
        <a:srgbClr val="72BBAE"/>
      </a:accent3>
      <a:accent4>
        <a:srgbClr val="94C6E5"/>
      </a:accent4>
      <a:accent5>
        <a:srgbClr val="DAD7D2"/>
      </a:accent5>
      <a:accent6>
        <a:srgbClr val="A6D5CE"/>
      </a:accent6>
      <a:hlink>
        <a:srgbClr val="53A1D4"/>
      </a:hlink>
      <a:folHlink>
        <a:srgbClr val="4381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385</Words>
  <Application>Microsoft Office PowerPoint</Application>
  <PresentationFormat>On-screen Show (16:9)</PresentationFormat>
  <Paragraphs>65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Proxima Nova Semibold</vt:lpstr>
      <vt:lpstr>Proxima Nova</vt:lpstr>
      <vt:lpstr>Wingdings</vt:lpstr>
      <vt:lpstr>Georgia</vt:lpstr>
      <vt:lpstr>Merriweather</vt:lpstr>
      <vt:lpstr>Arial</vt:lpstr>
      <vt:lpstr>Calibri</vt:lpstr>
      <vt:lpstr>Helvetica</vt:lpstr>
      <vt:lpstr>Simple Light</vt:lpstr>
      <vt:lpstr>LU Presentation Template: Version 1</vt:lpstr>
      <vt:lpstr>Image Based Price Estimation Model</vt:lpstr>
      <vt:lpstr>Yan H.</vt:lpstr>
      <vt:lpstr>Musical Instruments &amp; Pre-Owned Marketplace</vt:lpstr>
      <vt:lpstr>How to assist both beginners and sellers in determining a fair price for used musical instruments?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Lehigh MS Data Science Program</dc:title>
  <dc:creator>Xiang Gao</dc:creator>
  <cp:lastModifiedBy>Gao Xiang</cp:lastModifiedBy>
  <cp:revision>137</cp:revision>
  <dcterms:modified xsi:type="dcterms:W3CDTF">2024-04-29T03:03:23Z</dcterms:modified>
</cp:coreProperties>
</file>